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ela Gothic One" panose="020B0604020202020204" charset="-128"/>
      <p:regular r:id="rId13"/>
    </p:embeddedFont>
    <p:embeddedFont>
      <p:font typeface="DM Sans" pitchFamily="2"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917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463776" y="0"/>
            <a:ext cx="6166624" cy="8229600"/>
          </a:xfrm>
          <a:prstGeom prst="rect">
            <a:avLst/>
          </a:prstGeom>
        </p:spPr>
      </p:pic>
      <p:sp>
        <p:nvSpPr>
          <p:cNvPr id="3" name="Text 0"/>
          <p:cNvSpPr/>
          <p:nvPr/>
        </p:nvSpPr>
        <p:spPr>
          <a:xfrm>
            <a:off x="758309" y="1833444"/>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AQI Prediction Using Machine Learning</a:t>
            </a:r>
            <a:endParaRPr lang="en-US" sz="4450" dirty="0"/>
          </a:p>
        </p:txBody>
      </p:sp>
      <p:sp>
        <p:nvSpPr>
          <p:cNvPr id="4" name="Text 1"/>
          <p:cNvSpPr/>
          <p:nvPr/>
        </p:nvSpPr>
        <p:spPr>
          <a:xfrm>
            <a:off x="758309" y="4296489"/>
            <a:ext cx="7627382"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Predicting Air Quality Index (AQI) is crucial for public health. This presentation outlines our machine learning approach to AQI prediction, leveraging weather data. We aim to provide insights for preventive measures.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3249216"/>
            <a:ext cx="674679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 and Q&amp;A</a:t>
            </a:r>
            <a:endParaRPr lang="en-US" sz="4450" dirty="0"/>
          </a:p>
        </p:txBody>
      </p:sp>
      <p:sp>
        <p:nvSpPr>
          <p:cNvPr id="4" name="Text 1"/>
          <p:cNvSpPr/>
          <p:nvPr/>
        </p:nvSpPr>
        <p:spPr>
          <a:xfrm>
            <a:off x="6244709" y="4286845"/>
            <a:ext cx="7627382"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We built an accurate AQI prediction model. The model supports preventive actions. Thank you for your attention.</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583775"/>
            <a:ext cx="11599307"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Addressing the Air Pollution Crisis</a:t>
            </a:r>
            <a:endParaRPr lang="en-US" sz="4450" dirty="0"/>
          </a:p>
        </p:txBody>
      </p:sp>
      <p:sp>
        <p:nvSpPr>
          <p:cNvPr id="3" name="Text 1"/>
          <p:cNvSpPr/>
          <p:nvPr/>
        </p:nvSpPr>
        <p:spPr>
          <a:xfrm>
            <a:off x="758309" y="383798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Global Impact</a:t>
            </a:r>
            <a:endParaRPr lang="en-US" sz="2200" dirty="0"/>
          </a:p>
        </p:txBody>
      </p:sp>
      <p:sp>
        <p:nvSpPr>
          <p:cNvPr id="4" name="Text 2"/>
          <p:cNvSpPr/>
          <p:nvPr/>
        </p:nvSpPr>
        <p:spPr>
          <a:xfrm>
            <a:off x="758309" y="4410789"/>
            <a:ext cx="4018359"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Air pollution affects millions worldwide. It poses serious health risks.</a:t>
            </a:r>
            <a:endParaRPr lang="en-US" sz="1700" dirty="0"/>
          </a:p>
        </p:txBody>
      </p:sp>
      <p:sp>
        <p:nvSpPr>
          <p:cNvPr id="5" name="Text 3"/>
          <p:cNvSpPr/>
          <p:nvPr/>
        </p:nvSpPr>
        <p:spPr>
          <a:xfrm>
            <a:off x="5312926" y="3837980"/>
            <a:ext cx="300573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Preventive Action</a:t>
            </a:r>
            <a:endParaRPr lang="en-US" sz="2200" dirty="0"/>
          </a:p>
        </p:txBody>
      </p:sp>
      <p:sp>
        <p:nvSpPr>
          <p:cNvPr id="6" name="Text 4"/>
          <p:cNvSpPr/>
          <p:nvPr/>
        </p:nvSpPr>
        <p:spPr>
          <a:xfrm>
            <a:off x="5312926" y="4410789"/>
            <a:ext cx="4018359"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AQI prediction enables timely alerts. Individuals and policymakers can take action.</a:t>
            </a:r>
            <a:endParaRPr lang="en-US" sz="1700" dirty="0"/>
          </a:p>
        </p:txBody>
      </p:sp>
      <p:sp>
        <p:nvSpPr>
          <p:cNvPr id="7" name="Text 5"/>
          <p:cNvSpPr/>
          <p:nvPr/>
        </p:nvSpPr>
        <p:spPr>
          <a:xfrm>
            <a:off x="9867543" y="383798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ML Solution</a:t>
            </a:r>
            <a:endParaRPr lang="en-US" sz="2200" dirty="0"/>
          </a:p>
        </p:txBody>
      </p:sp>
      <p:sp>
        <p:nvSpPr>
          <p:cNvPr id="8" name="Text 6"/>
          <p:cNvSpPr/>
          <p:nvPr/>
        </p:nvSpPr>
        <p:spPr>
          <a:xfrm>
            <a:off x="9867543" y="4410789"/>
            <a:ext cx="4018359"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We built a model using weather data. The model predicts AQI accurately.</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3" name="Text 0"/>
          <p:cNvSpPr/>
          <p:nvPr/>
        </p:nvSpPr>
        <p:spPr>
          <a:xfrm>
            <a:off x="758309" y="4136112"/>
            <a:ext cx="12233791"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Dataset: A Comprehensive Overview</a:t>
            </a:r>
            <a:endParaRPr lang="en-US" sz="4450" dirty="0"/>
          </a:p>
        </p:txBody>
      </p:sp>
      <p:sp>
        <p:nvSpPr>
          <p:cNvPr id="4" name="Shape 1"/>
          <p:cNvSpPr/>
          <p:nvPr/>
        </p:nvSpPr>
        <p:spPr>
          <a:xfrm>
            <a:off x="758309" y="5173742"/>
            <a:ext cx="4226838" cy="1627942"/>
          </a:xfrm>
          <a:prstGeom prst="roundRect">
            <a:avLst>
              <a:gd name="adj" fmla="val 5590"/>
            </a:avLst>
          </a:prstGeom>
          <a:solidFill>
            <a:srgbClr val="740B0B"/>
          </a:solidFill>
          <a:ln w="7620">
            <a:solidFill>
              <a:srgbClr val="8D2424"/>
            </a:solidFill>
            <a:prstDash val="solid"/>
          </a:ln>
        </p:spPr>
      </p:sp>
      <p:sp>
        <p:nvSpPr>
          <p:cNvPr id="5" name="Text 2"/>
          <p:cNvSpPr/>
          <p:nvPr/>
        </p:nvSpPr>
        <p:spPr>
          <a:xfrm>
            <a:off x="982504" y="539793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Source</a:t>
            </a:r>
            <a:endParaRPr lang="en-US" sz="2200" dirty="0"/>
          </a:p>
        </p:txBody>
      </p:sp>
      <p:sp>
        <p:nvSpPr>
          <p:cNvPr id="6" name="Text 3"/>
          <p:cNvSpPr/>
          <p:nvPr/>
        </p:nvSpPr>
        <p:spPr>
          <a:xfrm>
            <a:off x="982504" y="5884069"/>
            <a:ext cx="3778448"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Data from government monitoring stations.</a:t>
            </a:r>
            <a:endParaRPr lang="en-US" sz="1700" dirty="0"/>
          </a:p>
        </p:txBody>
      </p:sp>
      <p:sp>
        <p:nvSpPr>
          <p:cNvPr id="7" name="Shape 4"/>
          <p:cNvSpPr/>
          <p:nvPr/>
        </p:nvSpPr>
        <p:spPr>
          <a:xfrm>
            <a:off x="5201722" y="5173742"/>
            <a:ext cx="4226838" cy="1627942"/>
          </a:xfrm>
          <a:prstGeom prst="roundRect">
            <a:avLst>
              <a:gd name="adj" fmla="val 5590"/>
            </a:avLst>
          </a:prstGeom>
          <a:solidFill>
            <a:srgbClr val="740B0B"/>
          </a:solidFill>
          <a:ln w="7620">
            <a:solidFill>
              <a:srgbClr val="8D2424"/>
            </a:solidFill>
            <a:prstDash val="solid"/>
          </a:ln>
        </p:spPr>
      </p:sp>
      <p:sp>
        <p:nvSpPr>
          <p:cNvPr id="8" name="Text 5"/>
          <p:cNvSpPr/>
          <p:nvPr/>
        </p:nvSpPr>
        <p:spPr>
          <a:xfrm>
            <a:off x="5425916" y="539793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Features</a:t>
            </a:r>
            <a:endParaRPr lang="en-US" sz="2200" dirty="0"/>
          </a:p>
        </p:txBody>
      </p:sp>
      <p:sp>
        <p:nvSpPr>
          <p:cNvPr id="9" name="Text 6"/>
          <p:cNvSpPr/>
          <p:nvPr/>
        </p:nvSpPr>
        <p:spPr>
          <a:xfrm>
            <a:off x="5425916" y="5884069"/>
            <a:ext cx="3778448"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Includes temperature, humidity, pollutants.</a:t>
            </a:r>
            <a:endParaRPr lang="en-US" sz="1700" dirty="0"/>
          </a:p>
        </p:txBody>
      </p:sp>
      <p:sp>
        <p:nvSpPr>
          <p:cNvPr id="10" name="Shape 7"/>
          <p:cNvSpPr/>
          <p:nvPr/>
        </p:nvSpPr>
        <p:spPr>
          <a:xfrm>
            <a:off x="9645134" y="5173742"/>
            <a:ext cx="4226838" cy="1627942"/>
          </a:xfrm>
          <a:prstGeom prst="roundRect">
            <a:avLst>
              <a:gd name="adj" fmla="val 5590"/>
            </a:avLst>
          </a:prstGeom>
          <a:solidFill>
            <a:srgbClr val="740B0B"/>
          </a:solidFill>
          <a:ln w="7620">
            <a:solidFill>
              <a:srgbClr val="8D2424"/>
            </a:solidFill>
            <a:prstDash val="solid"/>
          </a:ln>
        </p:spPr>
      </p:sp>
      <p:sp>
        <p:nvSpPr>
          <p:cNvPr id="11" name="Text 8"/>
          <p:cNvSpPr/>
          <p:nvPr/>
        </p:nvSpPr>
        <p:spPr>
          <a:xfrm>
            <a:off x="9869329" y="5397937"/>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Target</a:t>
            </a:r>
            <a:endParaRPr lang="en-US" sz="2200" dirty="0"/>
          </a:p>
        </p:txBody>
      </p:sp>
      <p:sp>
        <p:nvSpPr>
          <p:cNvPr id="12" name="Text 9"/>
          <p:cNvSpPr/>
          <p:nvPr/>
        </p:nvSpPr>
        <p:spPr>
          <a:xfrm>
            <a:off x="9869329" y="5884069"/>
            <a:ext cx="3778448"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AQI is the variable we aim to predict.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933331"/>
            <a:ext cx="7627382" cy="2138124"/>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Data Preprocessing: Cleaning and Enhancing</a:t>
            </a:r>
            <a:endParaRPr lang="en-US" sz="4450" dirty="0"/>
          </a:p>
        </p:txBody>
      </p:sp>
      <p:pic>
        <p:nvPicPr>
          <p:cNvPr id="4" name="Image 1" descr="preencoded.png"/>
          <p:cNvPicPr>
            <a:picLocks noChangeAspect="1"/>
          </p:cNvPicPr>
          <p:nvPr/>
        </p:nvPicPr>
        <p:blipFill>
          <a:blip r:embed="rId4"/>
          <a:stretch>
            <a:fillRect/>
          </a:stretch>
        </p:blipFill>
        <p:spPr>
          <a:xfrm>
            <a:off x="758309" y="3396377"/>
            <a:ext cx="1083231" cy="1299924"/>
          </a:xfrm>
          <a:prstGeom prst="rect">
            <a:avLst/>
          </a:prstGeom>
        </p:spPr>
      </p:pic>
      <p:sp>
        <p:nvSpPr>
          <p:cNvPr id="5" name="Text 1"/>
          <p:cNvSpPr/>
          <p:nvPr/>
        </p:nvSpPr>
        <p:spPr>
          <a:xfrm>
            <a:off x="2166461" y="361295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Missing Values</a:t>
            </a:r>
            <a:endParaRPr lang="en-US" sz="2200" dirty="0"/>
          </a:p>
        </p:txBody>
      </p:sp>
      <p:sp>
        <p:nvSpPr>
          <p:cNvPr id="6" name="Text 2"/>
          <p:cNvSpPr/>
          <p:nvPr/>
        </p:nvSpPr>
        <p:spPr>
          <a:xfrm>
            <a:off x="2166461" y="4099084"/>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Imputed using median and mode.</a:t>
            </a:r>
            <a:endParaRPr lang="en-US" sz="1700" dirty="0"/>
          </a:p>
        </p:txBody>
      </p:sp>
      <p:pic>
        <p:nvPicPr>
          <p:cNvPr id="7" name="Image 2" descr="preencoded.png"/>
          <p:cNvPicPr>
            <a:picLocks noChangeAspect="1"/>
          </p:cNvPicPr>
          <p:nvPr/>
        </p:nvPicPr>
        <p:blipFill>
          <a:blip r:embed="rId5"/>
          <a:stretch>
            <a:fillRect/>
          </a:stretch>
        </p:blipFill>
        <p:spPr>
          <a:xfrm>
            <a:off x="758309" y="4696301"/>
            <a:ext cx="1083231" cy="1299924"/>
          </a:xfrm>
          <a:prstGeom prst="rect">
            <a:avLst/>
          </a:prstGeom>
        </p:spPr>
      </p:pic>
      <p:sp>
        <p:nvSpPr>
          <p:cNvPr id="8" name="Text 3"/>
          <p:cNvSpPr/>
          <p:nvPr/>
        </p:nvSpPr>
        <p:spPr>
          <a:xfrm>
            <a:off x="2166461" y="4912876"/>
            <a:ext cx="2907387"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Outlier Detection</a:t>
            </a:r>
            <a:endParaRPr lang="en-US" sz="2200" dirty="0"/>
          </a:p>
        </p:txBody>
      </p:sp>
      <p:sp>
        <p:nvSpPr>
          <p:cNvPr id="9" name="Text 4"/>
          <p:cNvSpPr/>
          <p:nvPr/>
        </p:nvSpPr>
        <p:spPr>
          <a:xfrm>
            <a:off x="2166461" y="5399008"/>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IQR method used for clipping.</a:t>
            </a:r>
            <a:endParaRPr lang="en-US" sz="1700" dirty="0"/>
          </a:p>
        </p:txBody>
      </p:sp>
      <p:pic>
        <p:nvPicPr>
          <p:cNvPr id="10" name="Image 3" descr="preencoded.png"/>
          <p:cNvPicPr>
            <a:picLocks noChangeAspect="1"/>
          </p:cNvPicPr>
          <p:nvPr/>
        </p:nvPicPr>
        <p:blipFill>
          <a:blip r:embed="rId6"/>
          <a:stretch>
            <a:fillRect/>
          </a:stretch>
        </p:blipFill>
        <p:spPr>
          <a:xfrm>
            <a:off x="758309" y="5996226"/>
            <a:ext cx="1083231" cy="1299924"/>
          </a:xfrm>
          <a:prstGeom prst="rect">
            <a:avLst/>
          </a:prstGeom>
        </p:spPr>
      </p:pic>
      <p:sp>
        <p:nvSpPr>
          <p:cNvPr id="11" name="Text 5"/>
          <p:cNvSpPr/>
          <p:nvPr/>
        </p:nvSpPr>
        <p:spPr>
          <a:xfrm>
            <a:off x="2166461" y="6212800"/>
            <a:ext cx="3468648"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Feature Engineering</a:t>
            </a:r>
            <a:endParaRPr lang="en-US" sz="2200" dirty="0"/>
          </a:p>
        </p:txBody>
      </p:sp>
      <p:sp>
        <p:nvSpPr>
          <p:cNvPr id="12" name="Text 6"/>
          <p:cNvSpPr/>
          <p:nvPr/>
        </p:nvSpPr>
        <p:spPr>
          <a:xfrm>
            <a:off x="2166461" y="6698933"/>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Polynomial features created.</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092643"/>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Model Selection and Training</a:t>
            </a:r>
            <a:endParaRPr lang="en-US" sz="4450" dirty="0"/>
          </a:p>
        </p:txBody>
      </p:sp>
      <p:pic>
        <p:nvPicPr>
          <p:cNvPr id="4" name="Image 1" descr="preencoded.png"/>
          <p:cNvPicPr>
            <a:picLocks noChangeAspect="1"/>
          </p:cNvPicPr>
          <p:nvPr/>
        </p:nvPicPr>
        <p:blipFill>
          <a:blip r:embed="rId4"/>
          <a:stretch>
            <a:fillRect/>
          </a:stretch>
        </p:blipFill>
        <p:spPr>
          <a:xfrm>
            <a:off x="758309" y="3842980"/>
            <a:ext cx="541615" cy="541615"/>
          </a:xfrm>
          <a:prstGeom prst="rect">
            <a:avLst/>
          </a:prstGeom>
        </p:spPr>
      </p:pic>
      <p:sp>
        <p:nvSpPr>
          <p:cNvPr id="5" name="Text 1"/>
          <p:cNvSpPr/>
          <p:nvPr/>
        </p:nvSpPr>
        <p:spPr>
          <a:xfrm>
            <a:off x="758309" y="4601170"/>
            <a:ext cx="2325767"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Models Tested</a:t>
            </a:r>
            <a:endParaRPr lang="en-US" sz="2200" dirty="0"/>
          </a:p>
        </p:txBody>
      </p:sp>
      <p:sp>
        <p:nvSpPr>
          <p:cNvPr id="6" name="Text 2"/>
          <p:cNvSpPr/>
          <p:nvPr/>
        </p:nvSpPr>
        <p:spPr>
          <a:xfrm>
            <a:off x="758309" y="5443537"/>
            <a:ext cx="2325767"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Linear Regression and SVR, etc.</a:t>
            </a:r>
            <a:endParaRPr lang="en-US" sz="1700" dirty="0"/>
          </a:p>
        </p:txBody>
      </p:sp>
      <p:pic>
        <p:nvPicPr>
          <p:cNvPr id="7" name="Image 2" descr="preencoded.png"/>
          <p:cNvPicPr>
            <a:picLocks noChangeAspect="1"/>
          </p:cNvPicPr>
          <p:nvPr/>
        </p:nvPicPr>
        <p:blipFill>
          <a:blip r:embed="rId5"/>
          <a:stretch>
            <a:fillRect/>
          </a:stretch>
        </p:blipFill>
        <p:spPr>
          <a:xfrm>
            <a:off x="3408998" y="3842980"/>
            <a:ext cx="541615" cy="541615"/>
          </a:xfrm>
          <a:prstGeom prst="rect">
            <a:avLst/>
          </a:prstGeom>
        </p:spPr>
      </p:pic>
      <p:sp>
        <p:nvSpPr>
          <p:cNvPr id="8" name="Text 3"/>
          <p:cNvSpPr/>
          <p:nvPr/>
        </p:nvSpPr>
        <p:spPr>
          <a:xfrm>
            <a:off x="3408998" y="4601170"/>
            <a:ext cx="2325886"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Best Model</a:t>
            </a:r>
            <a:endParaRPr lang="en-US" sz="2200" dirty="0"/>
          </a:p>
        </p:txBody>
      </p:sp>
      <p:sp>
        <p:nvSpPr>
          <p:cNvPr id="9" name="Text 4"/>
          <p:cNvSpPr/>
          <p:nvPr/>
        </p:nvSpPr>
        <p:spPr>
          <a:xfrm>
            <a:off x="3408998" y="5087303"/>
            <a:ext cx="2325886"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Random Forest Regressor (Tuned).</a:t>
            </a:r>
            <a:endParaRPr lang="en-US" sz="1700" dirty="0"/>
          </a:p>
        </p:txBody>
      </p:sp>
      <p:pic>
        <p:nvPicPr>
          <p:cNvPr id="10" name="Image 3" descr="preencoded.png"/>
          <p:cNvPicPr>
            <a:picLocks noChangeAspect="1"/>
          </p:cNvPicPr>
          <p:nvPr/>
        </p:nvPicPr>
        <p:blipFill>
          <a:blip r:embed="rId6"/>
          <a:stretch>
            <a:fillRect/>
          </a:stretch>
        </p:blipFill>
        <p:spPr>
          <a:xfrm>
            <a:off x="6059805" y="3842980"/>
            <a:ext cx="541615" cy="541615"/>
          </a:xfrm>
          <a:prstGeom prst="rect">
            <a:avLst/>
          </a:prstGeom>
        </p:spPr>
      </p:pic>
      <p:sp>
        <p:nvSpPr>
          <p:cNvPr id="11" name="Text 5"/>
          <p:cNvSpPr/>
          <p:nvPr/>
        </p:nvSpPr>
        <p:spPr>
          <a:xfrm>
            <a:off x="6059805" y="4601170"/>
            <a:ext cx="2325767"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Tuning</a:t>
            </a:r>
            <a:endParaRPr lang="en-US" sz="2200" dirty="0"/>
          </a:p>
        </p:txBody>
      </p:sp>
      <p:sp>
        <p:nvSpPr>
          <p:cNvPr id="12" name="Text 6"/>
          <p:cNvSpPr/>
          <p:nvPr/>
        </p:nvSpPr>
        <p:spPr>
          <a:xfrm>
            <a:off x="6059805" y="5087303"/>
            <a:ext cx="2325767"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GridSearchCV for optimal parameters.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987981"/>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Model Evaluation: Performance Metrics</a:t>
            </a:r>
            <a:endParaRPr lang="en-US" sz="4450" dirty="0"/>
          </a:p>
        </p:txBody>
      </p:sp>
      <p:sp>
        <p:nvSpPr>
          <p:cNvPr id="4" name="Text 1"/>
          <p:cNvSpPr/>
          <p:nvPr/>
        </p:nvSpPr>
        <p:spPr>
          <a:xfrm>
            <a:off x="6244709" y="2846546"/>
            <a:ext cx="7627382" cy="714970"/>
          </a:xfrm>
          <a:prstGeom prst="rect">
            <a:avLst/>
          </a:prstGeom>
          <a:noFill/>
          <a:ln/>
        </p:spPr>
        <p:txBody>
          <a:bodyPr wrap="none" lIns="0" tIns="0" rIns="0" bIns="0" rtlCol="0" anchor="t"/>
          <a:lstStyle/>
          <a:p>
            <a:pPr marL="0" indent="0" algn="ctr">
              <a:lnSpc>
                <a:spcPts val="5600"/>
              </a:lnSpc>
              <a:buNone/>
            </a:pPr>
            <a:r>
              <a:rPr lang="en-US" sz="5600" dirty="0">
                <a:solidFill>
                  <a:srgbClr val="FFE5E5"/>
                </a:solidFill>
                <a:latin typeface="Dela Gothic One" pitchFamily="34" charset="0"/>
                <a:ea typeface="Dela Gothic One" pitchFamily="34" charset="-122"/>
                <a:cs typeface="Dela Gothic One" pitchFamily="34" charset="-120"/>
              </a:rPr>
              <a:t>99.21</a:t>
            </a:r>
            <a:endParaRPr lang="en-US" sz="5600" dirty="0"/>
          </a:p>
        </p:txBody>
      </p:sp>
      <p:sp>
        <p:nvSpPr>
          <p:cNvPr id="5" name="Text 2"/>
          <p:cNvSpPr/>
          <p:nvPr/>
        </p:nvSpPr>
        <p:spPr>
          <a:xfrm>
            <a:off x="8632984" y="3832146"/>
            <a:ext cx="2850713" cy="356235"/>
          </a:xfrm>
          <a:prstGeom prst="rect">
            <a:avLst/>
          </a:prstGeom>
          <a:noFill/>
          <a:ln/>
        </p:spPr>
        <p:txBody>
          <a:bodyPr wrap="none" lIns="0" tIns="0" rIns="0" bIns="0" rtlCol="0" anchor="t"/>
          <a:lstStyle/>
          <a:p>
            <a:pPr marL="0" indent="0" algn="ctr">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Accuracy</a:t>
            </a:r>
            <a:endParaRPr lang="en-US" sz="2200" dirty="0"/>
          </a:p>
        </p:txBody>
      </p:sp>
      <p:sp>
        <p:nvSpPr>
          <p:cNvPr id="6" name="Text 3"/>
          <p:cNvSpPr/>
          <p:nvPr/>
        </p:nvSpPr>
        <p:spPr>
          <a:xfrm>
            <a:off x="6244709" y="4318278"/>
            <a:ext cx="7627382" cy="346710"/>
          </a:xfrm>
          <a:prstGeom prst="rect">
            <a:avLst/>
          </a:prstGeom>
          <a:noFill/>
          <a:ln/>
        </p:spPr>
        <p:txBody>
          <a:bodyPr wrap="none" lIns="0" tIns="0" rIns="0" bIns="0" rtlCol="0" anchor="t"/>
          <a:lstStyle/>
          <a:p>
            <a:pPr marL="0" indent="0" algn="ctr">
              <a:lnSpc>
                <a:spcPts val="2700"/>
              </a:lnSpc>
              <a:buNone/>
            </a:pPr>
            <a:r>
              <a:rPr lang="en-US" sz="1700" dirty="0">
                <a:solidFill>
                  <a:srgbClr val="FFE5E5"/>
                </a:solidFill>
                <a:latin typeface="DM Sans" pitchFamily="34" charset="0"/>
                <a:ea typeface="DM Sans" pitchFamily="34" charset="-122"/>
                <a:cs typeface="DM Sans" pitchFamily="34" charset="-120"/>
              </a:rPr>
              <a:t>High accuracy demonstrates reliability.</a:t>
            </a:r>
            <a:endParaRPr lang="en-US" sz="1700" dirty="0"/>
          </a:p>
        </p:txBody>
      </p:sp>
      <p:sp>
        <p:nvSpPr>
          <p:cNvPr id="7" name="Text 4"/>
          <p:cNvSpPr/>
          <p:nvPr/>
        </p:nvSpPr>
        <p:spPr>
          <a:xfrm>
            <a:off x="6244709" y="5423178"/>
            <a:ext cx="7627382" cy="714970"/>
          </a:xfrm>
          <a:prstGeom prst="rect">
            <a:avLst/>
          </a:prstGeom>
          <a:noFill/>
          <a:ln/>
        </p:spPr>
        <p:txBody>
          <a:bodyPr wrap="none" lIns="0" tIns="0" rIns="0" bIns="0" rtlCol="0" anchor="t"/>
          <a:lstStyle/>
          <a:p>
            <a:pPr marL="0" indent="0" algn="ctr">
              <a:lnSpc>
                <a:spcPts val="5600"/>
              </a:lnSpc>
              <a:buNone/>
            </a:pPr>
            <a:r>
              <a:rPr lang="en-US" sz="5600" dirty="0">
                <a:solidFill>
                  <a:srgbClr val="FFE5E5"/>
                </a:solidFill>
                <a:latin typeface="Dela Gothic One" pitchFamily="34" charset="0"/>
                <a:ea typeface="Dela Gothic One" pitchFamily="34" charset="-122"/>
                <a:cs typeface="Dela Gothic One" pitchFamily="34" charset="-120"/>
              </a:rPr>
              <a:t>1.67</a:t>
            </a:r>
            <a:endParaRPr lang="en-US" sz="5600" dirty="0"/>
          </a:p>
        </p:txBody>
      </p:sp>
      <p:sp>
        <p:nvSpPr>
          <p:cNvPr id="8" name="Text 5"/>
          <p:cNvSpPr/>
          <p:nvPr/>
        </p:nvSpPr>
        <p:spPr>
          <a:xfrm>
            <a:off x="8632984" y="6408777"/>
            <a:ext cx="2850713" cy="356235"/>
          </a:xfrm>
          <a:prstGeom prst="rect">
            <a:avLst/>
          </a:prstGeom>
          <a:noFill/>
          <a:ln/>
        </p:spPr>
        <p:txBody>
          <a:bodyPr wrap="none" lIns="0" tIns="0" rIns="0" bIns="0" rtlCol="0" anchor="t"/>
          <a:lstStyle/>
          <a:p>
            <a:pPr marL="0" indent="0" algn="ctr">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MSE</a:t>
            </a:r>
            <a:endParaRPr lang="en-US" sz="2200" dirty="0"/>
          </a:p>
        </p:txBody>
      </p:sp>
      <p:sp>
        <p:nvSpPr>
          <p:cNvPr id="9" name="Text 6"/>
          <p:cNvSpPr/>
          <p:nvPr/>
        </p:nvSpPr>
        <p:spPr>
          <a:xfrm>
            <a:off x="6244709" y="6894909"/>
            <a:ext cx="7627382" cy="346710"/>
          </a:xfrm>
          <a:prstGeom prst="rect">
            <a:avLst/>
          </a:prstGeom>
          <a:noFill/>
          <a:ln/>
        </p:spPr>
        <p:txBody>
          <a:bodyPr wrap="none" lIns="0" tIns="0" rIns="0" bIns="0" rtlCol="0" anchor="t"/>
          <a:lstStyle/>
          <a:p>
            <a:pPr marL="0" indent="0" algn="ctr">
              <a:lnSpc>
                <a:spcPts val="2700"/>
              </a:lnSpc>
              <a:buNone/>
            </a:pPr>
            <a:r>
              <a:rPr lang="en-US" sz="1700" dirty="0">
                <a:solidFill>
                  <a:srgbClr val="FFE5E5"/>
                </a:solidFill>
                <a:latin typeface="DM Sans" pitchFamily="34" charset="0"/>
                <a:ea typeface="DM Sans" pitchFamily="34" charset="-122"/>
                <a:cs typeface="DM Sans" pitchFamily="34" charset="-120"/>
              </a:rPr>
              <a:t>Low MSE indicates minimal error.</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951667"/>
            <a:ext cx="11462980"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Key Insights: Feature Importance</a:t>
            </a:r>
            <a:endParaRPr lang="en-US" sz="4450" dirty="0"/>
          </a:p>
        </p:txBody>
      </p:sp>
      <p:sp>
        <p:nvSpPr>
          <p:cNvPr id="3" name="Text 1"/>
          <p:cNvSpPr/>
          <p:nvPr/>
        </p:nvSpPr>
        <p:spPr>
          <a:xfrm>
            <a:off x="1736288" y="4214336"/>
            <a:ext cx="2850713" cy="356235"/>
          </a:xfrm>
          <a:prstGeom prst="rect">
            <a:avLst/>
          </a:prstGeom>
          <a:noFill/>
          <a:ln/>
        </p:spPr>
        <p:txBody>
          <a:bodyPr wrap="none" lIns="0" tIns="0" rIns="0" bIns="0" rtlCol="0" anchor="t"/>
          <a:lstStyle/>
          <a:p>
            <a:pPr marL="0" indent="0" algn="r">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PM2.5 &amp; PM10</a:t>
            </a:r>
            <a:endParaRPr lang="en-US" sz="2200" dirty="0"/>
          </a:p>
        </p:txBody>
      </p:sp>
      <p:pic>
        <p:nvPicPr>
          <p:cNvPr id="4" name="Image 0" descr="preencoded.png"/>
          <p:cNvPicPr>
            <a:picLocks noChangeAspect="1"/>
          </p:cNvPicPr>
          <p:nvPr/>
        </p:nvPicPr>
        <p:blipFill>
          <a:blip r:embed="rId3"/>
          <a:stretch>
            <a:fillRect/>
          </a:stretch>
        </p:blipFill>
        <p:spPr>
          <a:xfrm>
            <a:off x="5020270" y="2097643"/>
            <a:ext cx="4589740" cy="4589740"/>
          </a:xfrm>
          <a:prstGeom prst="rect">
            <a:avLst/>
          </a:prstGeom>
        </p:spPr>
      </p:pic>
      <p:sp>
        <p:nvSpPr>
          <p:cNvPr id="5" name="Text 2"/>
          <p:cNvSpPr/>
          <p:nvPr/>
        </p:nvSpPr>
        <p:spPr>
          <a:xfrm>
            <a:off x="5570518" y="3913644"/>
            <a:ext cx="324088" cy="405170"/>
          </a:xfrm>
          <a:prstGeom prst="rect">
            <a:avLst/>
          </a:prstGeom>
          <a:noFill/>
          <a:ln/>
        </p:spPr>
        <p:txBody>
          <a:bodyPr wrap="none" lIns="0" tIns="0" rIns="0" bIns="0" rtlCol="0" anchor="t"/>
          <a:lstStyle/>
          <a:p>
            <a:pPr marL="0" indent="0" algn="l">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1</a:t>
            </a:r>
            <a:endParaRPr lang="en-US" sz="2550" dirty="0"/>
          </a:p>
        </p:txBody>
      </p:sp>
      <p:sp>
        <p:nvSpPr>
          <p:cNvPr id="6" name="Text 3"/>
          <p:cNvSpPr/>
          <p:nvPr/>
        </p:nvSpPr>
        <p:spPr>
          <a:xfrm>
            <a:off x="9934932" y="298573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Humidity</a:t>
            </a:r>
            <a:endParaRPr lang="en-US" sz="2200" dirty="0"/>
          </a:p>
        </p:txBody>
      </p:sp>
      <p:pic>
        <p:nvPicPr>
          <p:cNvPr id="7" name="Image 1" descr="preencoded.png"/>
          <p:cNvPicPr>
            <a:picLocks noChangeAspect="1"/>
          </p:cNvPicPr>
          <p:nvPr/>
        </p:nvPicPr>
        <p:blipFill>
          <a:blip r:embed="rId4"/>
          <a:stretch>
            <a:fillRect/>
          </a:stretch>
        </p:blipFill>
        <p:spPr>
          <a:xfrm>
            <a:off x="5020270" y="2097643"/>
            <a:ext cx="4589740" cy="4589740"/>
          </a:xfrm>
          <a:prstGeom prst="rect">
            <a:avLst/>
          </a:prstGeom>
        </p:spPr>
      </p:pic>
      <p:sp>
        <p:nvSpPr>
          <p:cNvPr id="8" name="Text 4"/>
          <p:cNvSpPr/>
          <p:nvPr/>
        </p:nvSpPr>
        <p:spPr>
          <a:xfrm>
            <a:off x="8183463" y="2957453"/>
            <a:ext cx="324088" cy="405170"/>
          </a:xfrm>
          <a:prstGeom prst="rect">
            <a:avLst/>
          </a:prstGeom>
          <a:noFill/>
          <a:ln/>
        </p:spPr>
        <p:txBody>
          <a:bodyPr wrap="none" lIns="0" tIns="0" rIns="0" bIns="0" rtlCol="0" anchor="t"/>
          <a:lstStyle/>
          <a:p>
            <a:pPr marL="0" indent="0" algn="l">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2</a:t>
            </a:r>
            <a:endParaRPr lang="en-US" sz="2550" dirty="0"/>
          </a:p>
        </p:txBody>
      </p:sp>
      <p:sp>
        <p:nvSpPr>
          <p:cNvPr id="9" name="Text 5"/>
          <p:cNvSpPr/>
          <p:nvPr/>
        </p:nvSpPr>
        <p:spPr>
          <a:xfrm>
            <a:off x="9934932" y="5443061"/>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NO2 &amp; SO2</a:t>
            </a:r>
            <a:endParaRPr lang="en-US" sz="2200" dirty="0"/>
          </a:p>
        </p:txBody>
      </p:sp>
      <p:pic>
        <p:nvPicPr>
          <p:cNvPr id="10" name="Image 2" descr="preencoded.png"/>
          <p:cNvPicPr>
            <a:picLocks noChangeAspect="1"/>
          </p:cNvPicPr>
          <p:nvPr/>
        </p:nvPicPr>
        <p:blipFill>
          <a:blip r:embed="rId5"/>
          <a:stretch>
            <a:fillRect/>
          </a:stretch>
        </p:blipFill>
        <p:spPr>
          <a:xfrm>
            <a:off x="5020270" y="2097643"/>
            <a:ext cx="4589740" cy="4589740"/>
          </a:xfrm>
          <a:prstGeom prst="rect">
            <a:avLst/>
          </a:prstGeom>
        </p:spPr>
      </p:pic>
      <p:sp>
        <p:nvSpPr>
          <p:cNvPr id="11" name="Text 6"/>
          <p:cNvSpPr/>
          <p:nvPr/>
        </p:nvSpPr>
        <p:spPr>
          <a:xfrm>
            <a:off x="7705070" y="5698391"/>
            <a:ext cx="324088" cy="405170"/>
          </a:xfrm>
          <a:prstGeom prst="rect">
            <a:avLst/>
          </a:prstGeom>
          <a:noFill/>
          <a:ln/>
        </p:spPr>
        <p:txBody>
          <a:bodyPr wrap="none" lIns="0" tIns="0" rIns="0" bIns="0" rtlCol="0" anchor="t"/>
          <a:lstStyle/>
          <a:p>
            <a:pPr marL="0" indent="0" algn="l">
              <a:lnSpc>
                <a:spcPts val="4050"/>
              </a:lnSpc>
              <a:buNone/>
            </a:pPr>
            <a:r>
              <a:rPr lang="en-US" sz="2550" dirty="0">
                <a:solidFill>
                  <a:srgbClr val="FFE5E5"/>
                </a:solidFill>
                <a:latin typeface="Dela Gothic One" pitchFamily="34" charset="0"/>
                <a:ea typeface="Dela Gothic One" pitchFamily="34" charset="-122"/>
                <a:cs typeface="Dela Gothic One" pitchFamily="34" charset="-120"/>
              </a:rPr>
              <a:t>3</a:t>
            </a:r>
            <a:endParaRPr lang="en-US" sz="2550" dirty="0"/>
          </a:p>
        </p:txBody>
      </p:sp>
      <p:sp>
        <p:nvSpPr>
          <p:cNvPr id="12" name="Text 7"/>
          <p:cNvSpPr/>
          <p:nvPr/>
        </p:nvSpPr>
        <p:spPr>
          <a:xfrm>
            <a:off x="758309" y="6931104"/>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PM2.5 and PM10 significantly impact AQI. Humidity and wind speed have moderate influence. NO2 and SO2 are secondary factors.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954292"/>
            <a:ext cx="9522500"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Deployment on Google Cloud</a:t>
            </a:r>
            <a:endParaRPr lang="en-US" sz="4450" dirty="0"/>
          </a:p>
        </p:txBody>
      </p:sp>
      <p:sp>
        <p:nvSpPr>
          <p:cNvPr id="3" name="Shape 1"/>
          <p:cNvSpPr/>
          <p:nvPr/>
        </p:nvSpPr>
        <p:spPr>
          <a:xfrm>
            <a:off x="758309" y="3100268"/>
            <a:ext cx="2185511" cy="789384"/>
          </a:xfrm>
          <a:prstGeom prst="roundRect">
            <a:avLst>
              <a:gd name="adj" fmla="val 11528"/>
            </a:avLst>
          </a:prstGeom>
          <a:solidFill>
            <a:srgbClr val="740B0B"/>
          </a:solidFill>
          <a:ln w="7620">
            <a:solidFill>
              <a:srgbClr val="8D2424"/>
            </a:solidFill>
            <a:prstDash val="solid"/>
          </a:ln>
        </p:spPr>
      </p:sp>
      <p:sp>
        <p:nvSpPr>
          <p:cNvPr id="4" name="Text 2"/>
          <p:cNvSpPr/>
          <p:nvPr/>
        </p:nvSpPr>
        <p:spPr>
          <a:xfrm>
            <a:off x="1698665" y="3304580"/>
            <a:ext cx="304681" cy="380762"/>
          </a:xfrm>
          <a:prstGeom prst="rect">
            <a:avLst/>
          </a:prstGeom>
          <a:noFill/>
          <a:ln/>
        </p:spPr>
        <p:txBody>
          <a:bodyPr wrap="none" lIns="0" tIns="0" rIns="0" bIns="0" rtlCol="0" anchor="t"/>
          <a:lstStyle/>
          <a:p>
            <a:pPr marL="0" indent="0" algn="ctr">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1</a:t>
            </a:r>
            <a:endParaRPr lang="en-US" sz="2350" dirty="0"/>
          </a:p>
        </p:txBody>
      </p:sp>
      <p:sp>
        <p:nvSpPr>
          <p:cNvPr id="5" name="Text 3"/>
          <p:cNvSpPr/>
          <p:nvPr/>
        </p:nvSpPr>
        <p:spPr>
          <a:xfrm>
            <a:off x="3160395" y="3316843"/>
            <a:ext cx="2429708"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Cloud Storage</a:t>
            </a:r>
            <a:endParaRPr lang="en-US" sz="2200" dirty="0"/>
          </a:p>
        </p:txBody>
      </p:sp>
      <p:sp>
        <p:nvSpPr>
          <p:cNvPr id="6" name="Shape 4"/>
          <p:cNvSpPr/>
          <p:nvPr/>
        </p:nvSpPr>
        <p:spPr>
          <a:xfrm>
            <a:off x="3052048" y="3874413"/>
            <a:ext cx="10711815" cy="15240"/>
          </a:xfrm>
          <a:prstGeom prst="roundRect">
            <a:avLst>
              <a:gd name="adj" fmla="val 597101"/>
            </a:avLst>
          </a:prstGeom>
          <a:solidFill>
            <a:srgbClr val="8D2424"/>
          </a:solidFill>
          <a:ln/>
        </p:spPr>
      </p:sp>
      <p:sp>
        <p:nvSpPr>
          <p:cNvPr id="7" name="Shape 5"/>
          <p:cNvSpPr/>
          <p:nvPr/>
        </p:nvSpPr>
        <p:spPr>
          <a:xfrm>
            <a:off x="758309" y="3997881"/>
            <a:ext cx="4371142" cy="789384"/>
          </a:xfrm>
          <a:prstGeom prst="roundRect">
            <a:avLst>
              <a:gd name="adj" fmla="val 11528"/>
            </a:avLst>
          </a:prstGeom>
          <a:solidFill>
            <a:srgbClr val="740B0B"/>
          </a:solidFill>
          <a:ln w="7620">
            <a:solidFill>
              <a:srgbClr val="8D2424"/>
            </a:solidFill>
            <a:prstDash val="solid"/>
          </a:ln>
        </p:spPr>
      </p:sp>
      <p:sp>
        <p:nvSpPr>
          <p:cNvPr id="8" name="Text 6"/>
          <p:cNvSpPr/>
          <p:nvPr/>
        </p:nvSpPr>
        <p:spPr>
          <a:xfrm>
            <a:off x="2791539" y="4202192"/>
            <a:ext cx="304681" cy="380762"/>
          </a:xfrm>
          <a:prstGeom prst="rect">
            <a:avLst/>
          </a:prstGeom>
          <a:noFill/>
          <a:ln/>
        </p:spPr>
        <p:txBody>
          <a:bodyPr wrap="none" lIns="0" tIns="0" rIns="0" bIns="0" rtlCol="0" anchor="t"/>
          <a:lstStyle/>
          <a:p>
            <a:pPr marL="0" indent="0" algn="ctr">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2</a:t>
            </a:r>
            <a:endParaRPr lang="en-US" sz="2350" dirty="0"/>
          </a:p>
        </p:txBody>
      </p:sp>
      <p:sp>
        <p:nvSpPr>
          <p:cNvPr id="9" name="Text 7"/>
          <p:cNvSpPr/>
          <p:nvPr/>
        </p:nvSpPr>
        <p:spPr>
          <a:xfrm>
            <a:off x="5346025" y="4214455"/>
            <a:ext cx="2030611"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AI Platform</a:t>
            </a:r>
            <a:endParaRPr lang="en-US" sz="2200" dirty="0"/>
          </a:p>
        </p:txBody>
      </p:sp>
      <p:sp>
        <p:nvSpPr>
          <p:cNvPr id="10" name="Shape 8"/>
          <p:cNvSpPr/>
          <p:nvPr/>
        </p:nvSpPr>
        <p:spPr>
          <a:xfrm>
            <a:off x="5237678" y="4772025"/>
            <a:ext cx="8526185" cy="15240"/>
          </a:xfrm>
          <a:prstGeom prst="roundRect">
            <a:avLst>
              <a:gd name="adj" fmla="val 597101"/>
            </a:avLst>
          </a:prstGeom>
          <a:solidFill>
            <a:srgbClr val="8D2424"/>
          </a:solidFill>
          <a:ln/>
        </p:spPr>
      </p:sp>
      <p:sp>
        <p:nvSpPr>
          <p:cNvPr id="11" name="Shape 9"/>
          <p:cNvSpPr/>
          <p:nvPr/>
        </p:nvSpPr>
        <p:spPr>
          <a:xfrm>
            <a:off x="758309" y="4895493"/>
            <a:ext cx="6556891" cy="789384"/>
          </a:xfrm>
          <a:prstGeom prst="roundRect">
            <a:avLst>
              <a:gd name="adj" fmla="val 11528"/>
            </a:avLst>
          </a:prstGeom>
          <a:solidFill>
            <a:srgbClr val="740B0B"/>
          </a:solidFill>
          <a:ln w="7620">
            <a:solidFill>
              <a:srgbClr val="8D2424"/>
            </a:solidFill>
            <a:prstDash val="solid"/>
          </a:ln>
        </p:spPr>
      </p:sp>
      <p:sp>
        <p:nvSpPr>
          <p:cNvPr id="12" name="Text 10"/>
          <p:cNvSpPr/>
          <p:nvPr/>
        </p:nvSpPr>
        <p:spPr>
          <a:xfrm>
            <a:off x="3884414" y="5099804"/>
            <a:ext cx="304681" cy="380762"/>
          </a:xfrm>
          <a:prstGeom prst="rect">
            <a:avLst/>
          </a:prstGeom>
          <a:noFill/>
          <a:ln/>
        </p:spPr>
        <p:txBody>
          <a:bodyPr wrap="none" lIns="0" tIns="0" rIns="0" bIns="0" rtlCol="0" anchor="t"/>
          <a:lstStyle/>
          <a:p>
            <a:pPr marL="0" indent="0" algn="ctr">
              <a:lnSpc>
                <a:spcPts val="3800"/>
              </a:lnSpc>
              <a:buNone/>
            </a:pPr>
            <a:r>
              <a:rPr lang="en-US" sz="2350" dirty="0">
                <a:solidFill>
                  <a:srgbClr val="FFE5E5"/>
                </a:solidFill>
                <a:latin typeface="Dela Gothic One" pitchFamily="34" charset="0"/>
                <a:ea typeface="Dela Gothic One" pitchFamily="34" charset="-122"/>
                <a:cs typeface="Dela Gothic One" pitchFamily="34" charset="-120"/>
              </a:rPr>
              <a:t>3</a:t>
            </a:r>
            <a:endParaRPr lang="en-US" sz="2350" dirty="0"/>
          </a:p>
        </p:txBody>
      </p:sp>
      <p:sp>
        <p:nvSpPr>
          <p:cNvPr id="13" name="Text 11"/>
          <p:cNvSpPr/>
          <p:nvPr/>
        </p:nvSpPr>
        <p:spPr>
          <a:xfrm>
            <a:off x="7531775" y="5112068"/>
            <a:ext cx="2731294"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Cloud Functions</a:t>
            </a:r>
            <a:endParaRPr lang="en-US" sz="2200" dirty="0"/>
          </a:p>
        </p:txBody>
      </p:sp>
      <p:sp>
        <p:nvSpPr>
          <p:cNvPr id="14" name="Text 12"/>
          <p:cNvSpPr/>
          <p:nvPr/>
        </p:nvSpPr>
        <p:spPr>
          <a:xfrm>
            <a:off x="758309" y="5928598"/>
            <a:ext cx="13113782"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We used Google Cloud for deployment. This includes Cloud Storage and AI Platform. Flask API provides real-time predictions.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124069"/>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Future Enhancements: Model Improvements</a:t>
            </a:r>
            <a:endParaRPr lang="en-US" sz="4450" dirty="0"/>
          </a:p>
        </p:txBody>
      </p:sp>
      <p:sp>
        <p:nvSpPr>
          <p:cNvPr id="4" name="Shape 1"/>
          <p:cNvSpPr/>
          <p:nvPr/>
        </p:nvSpPr>
        <p:spPr>
          <a:xfrm>
            <a:off x="1002030" y="2874407"/>
            <a:ext cx="30480" cy="4231124"/>
          </a:xfrm>
          <a:prstGeom prst="roundRect">
            <a:avLst>
              <a:gd name="adj" fmla="val 298550"/>
            </a:avLst>
          </a:prstGeom>
          <a:solidFill>
            <a:srgbClr val="8D2424"/>
          </a:solidFill>
          <a:ln/>
        </p:spPr>
      </p:sp>
      <p:sp>
        <p:nvSpPr>
          <p:cNvPr id="5" name="Shape 2"/>
          <p:cNvSpPr/>
          <p:nvPr/>
        </p:nvSpPr>
        <p:spPr>
          <a:xfrm>
            <a:off x="1215271" y="3346609"/>
            <a:ext cx="649962" cy="30480"/>
          </a:xfrm>
          <a:prstGeom prst="roundRect">
            <a:avLst>
              <a:gd name="adj" fmla="val 298550"/>
            </a:avLst>
          </a:prstGeom>
          <a:solidFill>
            <a:srgbClr val="8D2424"/>
          </a:solidFill>
          <a:ln/>
        </p:spPr>
      </p:sp>
      <p:sp>
        <p:nvSpPr>
          <p:cNvPr id="6" name="Shape 3"/>
          <p:cNvSpPr/>
          <p:nvPr/>
        </p:nvSpPr>
        <p:spPr>
          <a:xfrm>
            <a:off x="758309" y="3118128"/>
            <a:ext cx="487442" cy="487442"/>
          </a:xfrm>
          <a:prstGeom prst="roundRect">
            <a:avLst>
              <a:gd name="adj" fmla="val 18669"/>
            </a:avLst>
          </a:prstGeom>
          <a:solidFill>
            <a:srgbClr val="740B0B"/>
          </a:solidFill>
          <a:ln w="7620">
            <a:solidFill>
              <a:srgbClr val="8D2424"/>
            </a:solidFill>
            <a:prstDash val="solid"/>
          </a:ln>
        </p:spPr>
      </p:sp>
      <p:sp>
        <p:nvSpPr>
          <p:cNvPr id="7" name="Text 4"/>
          <p:cNvSpPr/>
          <p:nvPr/>
        </p:nvSpPr>
        <p:spPr>
          <a:xfrm>
            <a:off x="830997" y="3148072"/>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8" name="Text 5"/>
          <p:cNvSpPr/>
          <p:nvPr/>
        </p:nvSpPr>
        <p:spPr>
          <a:xfrm>
            <a:off x="2085261" y="3090982"/>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Real-time Data</a:t>
            </a:r>
            <a:endParaRPr lang="en-US" sz="2200" dirty="0"/>
          </a:p>
        </p:txBody>
      </p:sp>
      <p:sp>
        <p:nvSpPr>
          <p:cNvPr id="9" name="Text 6"/>
          <p:cNvSpPr/>
          <p:nvPr/>
        </p:nvSpPr>
        <p:spPr>
          <a:xfrm>
            <a:off x="2085261" y="3577114"/>
            <a:ext cx="63004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Incorporate weather APIs.</a:t>
            </a:r>
            <a:endParaRPr lang="en-US" sz="1700" dirty="0"/>
          </a:p>
        </p:txBody>
      </p:sp>
      <p:sp>
        <p:nvSpPr>
          <p:cNvPr id="10" name="Shape 7"/>
          <p:cNvSpPr/>
          <p:nvPr/>
        </p:nvSpPr>
        <p:spPr>
          <a:xfrm>
            <a:off x="1215271" y="4829175"/>
            <a:ext cx="649962" cy="30480"/>
          </a:xfrm>
          <a:prstGeom prst="roundRect">
            <a:avLst>
              <a:gd name="adj" fmla="val 298550"/>
            </a:avLst>
          </a:prstGeom>
          <a:solidFill>
            <a:srgbClr val="8D2424"/>
          </a:solidFill>
          <a:ln/>
        </p:spPr>
      </p:sp>
      <p:sp>
        <p:nvSpPr>
          <p:cNvPr id="11" name="Shape 8"/>
          <p:cNvSpPr/>
          <p:nvPr/>
        </p:nvSpPr>
        <p:spPr>
          <a:xfrm>
            <a:off x="758309" y="4600694"/>
            <a:ext cx="487442" cy="487442"/>
          </a:xfrm>
          <a:prstGeom prst="roundRect">
            <a:avLst>
              <a:gd name="adj" fmla="val 18669"/>
            </a:avLst>
          </a:prstGeom>
          <a:solidFill>
            <a:srgbClr val="740B0B"/>
          </a:solidFill>
          <a:ln w="7620">
            <a:solidFill>
              <a:srgbClr val="8D2424"/>
            </a:solidFill>
            <a:prstDash val="solid"/>
          </a:ln>
        </p:spPr>
      </p:sp>
      <p:sp>
        <p:nvSpPr>
          <p:cNvPr id="12" name="Text 9"/>
          <p:cNvSpPr/>
          <p:nvPr/>
        </p:nvSpPr>
        <p:spPr>
          <a:xfrm>
            <a:off x="830997" y="4630638"/>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3" name="Text 10"/>
          <p:cNvSpPr/>
          <p:nvPr/>
        </p:nvSpPr>
        <p:spPr>
          <a:xfrm>
            <a:off x="2085261" y="457354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Deep Learning</a:t>
            </a:r>
            <a:endParaRPr lang="en-US" sz="2200" dirty="0"/>
          </a:p>
        </p:txBody>
      </p:sp>
      <p:sp>
        <p:nvSpPr>
          <p:cNvPr id="14" name="Text 11"/>
          <p:cNvSpPr/>
          <p:nvPr/>
        </p:nvSpPr>
        <p:spPr>
          <a:xfrm>
            <a:off x="2085261" y="5059680"/>
            <a:ext cx="63004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LSTM or CNN models.</a:t>
            </a:r>
            <a:endParaRPr lang="en-US" sz="1700" dirty="0"/>
          </a:p>
        </p:txBody>
      </p:sp>
      <p:sp>
        <p:nvSpPr>
          <p:cNvPr id="15" name="Shape 12"/>
          <p:cNvSpPr/>
          <p:nvPr/>
        </p:nvSpPr>
        <p:spPr>
          <a:xfrm>
            <a:off x="1215271" y="6311741"/>
            <a:ext cx="649962" cy="30480"/>
          </a:xfrm>
          <a:prstGeom prst="roundRect">
            <a:avLst>
              <a:gd name="adj" fmla="val 298550"/>
            </a:avLst>
          </a:prstGeom>
          <a:solidFill>
            <a:srgbClr val="8D2424"/>
          </a:solidFill>
          <a:ln/>
        </p:spPr>
      </p:sp>
      <p:sp>
        <p:nvSpPr>
          <p:cNvPr id="16" name="Shape 13"/>
          <p:cNvSpPr/>
          <p:nvPr/>
        </p:nvSpPr>
        <p:spPr>
          <a:xfrm>
            <a:off x="758309" y="6083260"/>
            <a:ext cx="487442" cy="487442"/>
          </a:xfrm>
          <a:prstGeom prst="roundRect">
            <a:avLst>
              <a:gd name="adj" fmla="val 18669"/>
            </a:avLst>
          </a:prstGeom>
          <a:solidFill>
            <a:srgbClr val="740B0B"/>
          </a:solidFill>
          <a:ln w="7620">
            <a:solidFill>
              <a:srgbClr val="8D2424"/>
            </a:solidFill>
            <a:prstDash val="solid"/>
          </a:ln>
        </p:spPr>
      </p:sp>
      <p:sp>
        <p:nvSpPr>
          <p:cNvPr id="17" name="Text 14"/>
          <p:cNvSpPr/>
          <p:nvPr/>
        </p:nvSpPr>
        <p:spPr>
          <a:xfrm>
            <a:off x="830997" y="6113205"/>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8" name="Text 15"/>
          <p:cNvSpPr/>
          <p:nvPr/>
        </p:nvSpPr>
        <p:spPr>
          <a:xfrm>
            <a:off x="2085261" y="605611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Web Dashboard</a:t>
            </a:r>
            <a:endParaRPr lang="en-US" sz="2200" dirty="0"/>
          </a:p>
        </p:txBody>
      </p:sp>
      <p:sp>
        <p:nvSpPr>
          <p:cNvPr id="19" name="Text 16"/>
          <p:cNvSpPr/>
          <p:nvPr/>
        </p:nvSpPr>
        <p:spPr>
          <a:xfrm>
            <a:off x="2085261" y="6542246"/>
            <a:ext cx="63004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AQI visualization.</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Words>
  <Application>Microsoft Office PowerPoint</Application>
  <PresentationFormat>Custom</PresentationFormat>
  <Paragraphs>75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DM Sans</vt:lpstr>
      <vt:lpstr>Dela Gothic One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sakshat pawar</cp:lastModifiedBy>
  <cp:revision>2</cp:revision>
  <dcterms:created xsi:type="dcterms:W3CDTF">2025-03-16T07:31:02Z</dcterms:created>
  <dcterms:modified xsi:type="dcterms:W3CDTF">2025-03-16T07:33:07Z</dcterms:modified>
</cp:coreProperties>
</file>